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5a5258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5a5258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001f59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001f59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5a5258be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45a5258be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5a5258be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5a5258be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5a5258be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5a5258be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5a5258be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5a5258be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5a5258be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45a5258be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45a5258be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45a5258be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5a5258be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5a5258b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001f598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001f598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TODO# change the objective formula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Case: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optimization can turn too greedy / not converge + mode collapses.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regularizing objective for a generator  &lt;CHANGE THE OBJECTIVE&gt;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we use the discriminator ONLY to specify the statistics that we think are worth matching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FEATURE MATCHING &gt; COMPETE DISCRIMINATOR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Cons: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4001f598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4001f598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Case: mode collapse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Similarity: transformation matrix </a:t>
            </a:r>
            <a:r>
              <a:rPr b="1"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→ matrix M +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Calculate L1-norm (cross sample distance)</a:t>
            </a:r>
            <a:endParaRPr b="1" i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5a5258be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5a5258be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4001f598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4001f598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Case: Oscillations / not converge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keep track of the model parameters for the last </a:t>
            </a:r>
            <a:r>
              <a:rPr b="1"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models &lt;Running avg&gt;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add an L2 cost &lt;Penalize the model differ from historical parameters&gt;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001f598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001f598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Case: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overconfidence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penalize the discriminator when the prediction for any real images go beyond 0.9 (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D(real image)&gt;0.9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 This is done by setting our target label value to be 0.9 instead of 1.0.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restrains the largest logit from becoming much bigger than the rest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001f598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001f598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&lt;Reference Batch&gt;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each example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x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is normalized based on the statistics collected on a reference batch of examples that are chosen once and fixed at the start of training, and on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x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itself.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computationally expensive – only use in generator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4001f598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4001f598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4001f5987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4001f598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001f598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4001f598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4001f598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4001f598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4001f5987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4001f5987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4001f598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4001f598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4001f598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4001f598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5a5258be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45a5258be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4001f598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4001f598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highlight>
                  <a:srgbClr val="FFFFFF"/>
                </a:highlight>
              </a:rPr>
              <a:t>enforce a constraint on the gradients of the critic’s output w.r.t the inputs to have unit norm</a:t>
            </a:r>
            <a:endParaRPr sz="16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highlight>
                  <a:srgbClr val="FFFFFF"/>
                </a:highlight>
              </a:rPr>
              <a:t>s</a:t>
            </a:r>
            <a:r>
              <a:rPr lang="en" sz="1600">
                <a:solidFill>
                  <a:srgbClr val="757575"/>
                </a:solidFill>
                <a:highlight>
                  <a:srgbClr val="FFFFFF"/>
                </a:highlight>
              </a:rPr>
              <a:t>ample -wise gradient penalty → cannot use BN (use LN/IN instead)</a:t>
            </a:r>
            <a:endParaRPr sz="16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57575"/>
                </a:solidFill>
                <a:highlight>
                  <a:srgbClr val="FFFFFF"/>
                </a:highlight>
              </a:rPr>
              <a:t>Sample - uniform sampling eps (+real/generated pair) → interpolation &lt;sample space btw real/generated dists&gt; &lt;avoid sampling in a high dimensional space&gt;</a:t>
            </a:r>
            <a:endParaRPr sz="16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45a5258b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45a5258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45a5258b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45a5258b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45a5258b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45a5258b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Roshan’s slides start here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5a5258be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45a5258be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45a5258be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45a5258be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45a5258b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45a5258b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5a5258be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5a5258be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5a5258be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45a5258b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1d9f923a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1d9f923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45a5258b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45a5258b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1d9f923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1d9f923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1d9f923a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1d9f923a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5a5258b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5a5258b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45a5258b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45a5258b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1d9f923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1d9f923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45a5258b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45a5258b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45a5258be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45a5258b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45a5258be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45a5258be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1d9f92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1d9f92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1d9f923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1d9f923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45a5258be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45a5258be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1d9f92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1d9f92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1d9f923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1d9f923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4001f598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4001f598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1d9f923a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1d9f923a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5a5258be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5a5258be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5a5258b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45a5258b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5a5258b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45a5258b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5a5258b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5a5258b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p5U4NgVGAwg" TargetMode="External"/><Relationship Id="rId4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reiinakano.com/arbitrary-image-stylization-tfjs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kaggle.com/code/dimitreoliveira/introduction-to-cyclegan-monet-paintings" TargetMode="External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44"/>
              <a:t>Lecture 2</a:t>
            </a:r>
            <a:endParaRPr sz="27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6">
                <a:solidFill>
                  <a:schemeClr val="dk2"/>
                </a:solidFill>
              </a:rPr>
              <a:t>Introduction To Deep Learning (11-785 / 685 / 485) Spring 2022</a:t>
            </a:r>
            <a:endParaRPr sz="141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Fuyu Tang, Roshan Ram, Ameya Mahabaleshwarkar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827975" y="419225"/>
            <a:ext cx="554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 Algorithm </a:t>
            </a:r>
            <a:r>
              <a:rPr lang="en" sz="1577"/>
              <a:t>(</a:t>
            </a:r>
            <a:r>
              <a:rPr lang="en" sz="1577"/>
              <a:t>Ian </a:t>
            </a:r>
            <a:r>
              <a:rPr lang="en" sz="1577"/>
              <a:t>Goodfellow et al.)</a:t>
            </a:r>
            <a:endParaRPr sz="1577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87" y="1152475"/>
            <a:ext cx="5320424" cy="35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Effects of </a:t>
            </a:r>
            <a:r>
              <a:rPr i="1" lang="en"/>
              <a:t>JS-Divergence</a:t>
            </a:r>
            <a:endParaRPr i="1"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KL-divergence DL(p, q) penalizes the generator if it misses some modes of images: the penalty is high where p(x) &gt; 0 but q(x) → 0. Nevertheless, it is acceptable that some images do not look real. The penalty is low when p(x) → 0 but q(x) &gt; 0. (Poorer quality but more diverse samples)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300" y="1886550"/>
            <a:ext cx="2827401" cy="10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3031950"/>
            <a:ext cx="85206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JS</a:t>
            </a:r>
            <a:r>
              <a:rPr lang="en" sz="1200"/>
              <a:t>-d</a:t>
            </a:r>
            <a:r>
              <a:rPr lang="en" sz="1200"/>
              <a:t>ivergence is symmetrical. Unlike KL-divergence, it will penalize poor images badly, but can allow less diversity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950" y="3403900"/>
            <a:ext cx="3050100" cy="11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086000" y="4587000"/>
            <a:ext cx="69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https://jonathan-hui.medium.com/gan-why-it-is-so-hard-to-train-generative-advisory-networks-819a86b3750b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Training Issues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 Collapse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Vanishing Gradients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Convergence and Oscillation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GANs Training Issues - Mode Collapse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generator produces an especially plausible output, the generator may learn to produce only that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Generator gets stuck</a:t>
            </a:r>
            <a:r>
              <a:rPr lang="en"/>
              <a:t> at a point where it only produces a limited </a:t>
            </a:r>
            <a:r>
              <a:rPr lang="en"/>
              <a:t>variety</a:t>
            </a:r>
            <a:r>
              <a:rPr lang="en"/>
              <a:t> of samples or one sample repeatedly during or after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iteration of Generator over-optimizes for a particular Discriminator, and the Discriminator never manages to learn its way out of the trap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-12180" l="1590" r="-1590" t="12179"/>
          <a:stretch/>
        </p:blipFill>
        <p:spPr>
          <a:xfrm>
            <a:off x="632925" y="3202400"/>
            <a:ext cx="7878150" cy="14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1086000" y="4530050"/>
            <a:ext cx="69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https://jonathan-hui.medium.com/gan-why-it-is-so-hard-to-train-generative-advisory-networks-819a86b3750b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Training Issues - Vanishing Gradients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</a:t>
            </a:r>
            <a:r>
              <a:rPr lang="en" sz="1600"/>
              <a:t>f the Discriminator is too good, then the Generator training can fail due to vanishing gradients. An optimal Discriminator doesn't provide enough information for the Generator to make progress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Below image shows how gradients will vanish if the distribution of generated images (</a:t>
            </a:r>
            <a:r>
              <a:rPr i="1" lang="en" sz="1600"/>
              <a:t>p</a:t>
            </a:r>
            <a:r>
              <a:rPr lang="en" sz="1600"/>
              <a:t>) is too different than the distribution of real images (</a:t>
            </a:r>
            <a:r>
              <a:rPr i="1" lang="en" sz="1600"/>
              <a:t>q1, q2, q3</a:t>
            </a:r>
            <a:r>
              <a:rPr lang="en" sz="1600"/>
              <a:t>)</a:t>
            </a:r>
            <a:endParaRPr sz="16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75" y="2711500"/>
            <a:ext cx="4042524" cy="19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400" y="2711500"/>
            <a:ext cx="3470131" cy="196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086000" y="4592725"/>
            <a:ext cx="69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https://jonathan-hui.medium.com/gan-why-it-is-so-hard-to-train-generative-advisory-networks-819a86b3750b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GANs Training Issues - Convergence and Oscillation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021300"/>
            <a:ext cx="85206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 training is based on a zero-sum, non-cooperative, minmax game. In short, if one wins the other loses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 theory, the GAN model converges when the discriminator and the generator reach a Nash equilibrium. This is the optimal point for the GAN objective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Simplified example: Consider two player A and B which control the value of </a:t>
            </a:r>
            <a:r>
              <a:rPr i="1" lang="en"/>
              <a:t>x</a:t>
            </a:r>
            <a:r>
              <a:rPr lang="en"/>
              <a:t> and </a:t>
            </a:r>
            <a:r>
              <a:rPr i="1" lang="en"/>
              <a:t>y</a:t>
            </a:r>
            <a:r>
              <a:rPr lang="en"/>
              <a:t> respectively. Player A wants to maximize the value </a:t>
            </a:r>
            <a:r>
              <a:rPr i="1" lang="en"/>
              <a:t>xy</a:t>
            </a:r>
            <a:r>
              <a:rPr lang="en"/>
              <a:t> while B wants to minimize 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GANs Training Issues - Convergence and Oscillation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update the parameter </a:t>
            </a:r>
            <a:r>
              <a:rPr i="1" lang="en"/>
              <a:t>x</a:t>
            </a:r>
            <a:r>
              <a:rPr lang="en"/>
              <a:t> </a:t>
            </a:r>
            <a:r>
              <a:rPr lang="en"/>
              <a:t>and </a:t>
            </a:r>
            <a:r>
              <a:rPr i="1" lang="en"/>
              <a:t>y</a:t>
            </a:r>
            <a:r>
              <a:rPr lang="en"/>
              <a:t> based on the gradient of the functio</a:t>
            </a:r>
            <a:r>
              <a:rPr lang="en"/>
              <a:t>ns -</a:t>
            </a:r>
            <a:endParaRPr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f(x) = xy, f(y) = -xy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∂f/∂x = y and ∂f/∂y = −x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x → x−α⋅y and y → y+α⋅x ( α is learning rate 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Training Issues - Convergence and Oscillation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update the parameter </a:t>
            </a:r>
            <a:r>
              <a:rPr i="1" lang="en" sz="1300"/>
              <a:t>x</a:t>
            </a:r>
            <a:r>
              <a:rPr lang="en" sz="1300"/>
              <a:t> and </a:t>
            </a:r>
            <a:r>
              <a:rPr i="1" lang="en" sz="1300"/>
              <a:t>y</a:t>
            </a:r>
            <a:r>
              <a:rPr lang="en" sz="1300"/>
              <a:t> based on the gradient of the functions </a:t>
            </a:r>
            <a:r>
              <a:rPr lang="en" sz="1300"/>
              <a:t>f(x) = xy, f(y) = -xy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∂f/∂x = y and ∂f/∂y = −x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x → x−α⋅y and y → y+α⋅x ( α is learning rate)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Nash equilibrium is </a:t>
            </a:r>
            <a:r>
              <a:rPr b="1" lang="en" sz="1300"/>
              <a:t>x = y = 0</a:t>
            </a:r>
            <a:r>
              <a:rPr lang="en" sz="1300"/>
              <a:t>. This is the only state where the action of your opponent does not matter. It is the only state that any opponents’ actions will not change the game outcome</a:t>
            </a:r>
            <a:endParaRPr sz="800"/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0" l="0" r="0" t="9346"/>
          <a:stretch/>
        </p:blipFill>
        <p:spPr>
          <a:xfrm>
            <a:off x="2239225" y="2787050"/>
            <a:ext cx="4665551" cy="17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1086000" y="4569575"/>
            <a:ext cx="697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https://medium.com/deep-math-machine-learning-ai/ch-14-general-adversarial-networks-gans-with-math-1318faf46b43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Matching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of generated images should match statistics of real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Discriminator </a:t>
            </a:r>
            <a:r>
              <a:rPr b="1" lang="en"/>
              <a:t>produces multidimensional output, a “statistic” of 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Generator trained to minimize L2 between real and generated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Discriminator trained to maximize </a:t>
            </a:r>
            <a:r>
              <a:rPr lang="en"/>
              <a:t>L2 between real and generated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Goal: matching features in real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550" y="3439475"/>
            <a:ext cx="3112034" cy="13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5712150" y="3179150"/>
            <a:ext cx="36315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</a:rPr>
              <a:t>						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</a:rPr>
              <a:t>Tim Salimans, Ian J. Goodfellow, Wojciech Zaremba, Vicki Cheung, Alec Radford, and Xi Chen, Improved techniques for training gans, CoRR abs/1606.03498 (2016). 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Minibatch Discrimination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52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 can look at multiple inputs at once and decide if those inputs come from the real or generated distribution.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GANs frequently collapse to a single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Discriminator needs to differentiate between two distributions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Easier task if looking at multiple samples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</a:t>
            </a:r>
            <a:r>
              <a:rPr lang="en"/>
              <a:t>ppend the </a:t>
            </a:r>
            <a:r>
              <a:rPr b="1" lang="en"/>
              <a:t>similarity between the image and other images in the same batch</a:t>
            </a:r>
            <a:r>
              <a:rPr lang="en"/>
              <a:t> in </a:t>
            </a:r>
            <a:r>
              <a:rPr b="1" lang="en"/>
              <a:t>one of the dense layers in the discriminator</a:t>
            </a:r>
            <a:r>
              <a:rPr lang="en"/>
              <a:t> to classify whether this image is real or generated. 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775" y="1483498"/>
            <a:ext cx="3504575" cy="2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5712150" y="3179150"/>
            <a:ext cx="36315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						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Tim Salimans, Ian J. Goodfellow, Wojciech Zaremba, Vicki Cheung, Alec Radford, and Xi Chen, Improved techniques for training gans, CoRR abs/1606.03498 (2016). 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GANs Quick Recap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GAN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Remedies for GAN Training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 Architectures &amp; Recent Progress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averaging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Dampen oscillations by encouraging updates to converge to a mean.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GANs frequently create a cycle or experience oscillations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 a term</a:t>
            </a:r>
            <a:r>
              <a:rPr lang="en"/>
              <a:t> to reduce oscillations that encourage the current parameters to be near a </a:t>
            </a:r>
            <a:r>
              <a:rPr b="1" lang="en"/>
              <a:t>moving average of the parameters</a:t>
            </a:r>
            <a:endParaRPr b="1"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238" y="3171200"/>
            <a:ext cx="2187525" cy="1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5712150" y="3179150"/>
            <a:ext cx="36315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						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Tim Salimans, Ian J. Goodfellow, Wojciech Zaremba, Vicki Cheung, Alec Radford, and Xi Chen, Improved techniques for training gans, CoRR abs/1606.03498 (2016). 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One-sided Label Smoothing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over-penalize generated images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Label smoothing is a common and easy technique that improves performance </a:t>
            </a:r>
            <a:r>
              <a:rPr lang="en"/>
              <a:t>across</a:t>
            </a:r>
            <a:r>
              <a:rPr lang="en"/>
              <a:t> many domains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Sigmoid tries hard to saturate to 0 or 1 but can never quite reach that goal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Provide targets that are epsilon or 1- epsilon so the sigmoid doesn’t saturate and overtrain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-   Experimentally, </a:t>
            </a:r>
            <a:r>
              <a:rPr b="1" lang="en"/>
              <a:t>smooth the real targets</a:t>
            </a:r>
            <a:r>
              <a:rPr lang="en"/>
              <a:t> but </a:t>
            </a:r>
            <a:r>
              <a:rPr b="1" lang="en"/>
              <a:t>do not smooth the generated targets</a:t>
            </a:r>
            <a:r>
              <a:rPr lang="en"/>
              <a:t> when </a:t>
            </a:r>
            <a:r>
              <a:rPr lang="en"/>
              <a:t>training</a:t>
            </a:r>
            <a:r>
              <a:rPr lang="en"/>
              <a:t> the discriminator.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5712150" y="3179150"/>
            <a:ext cx="36315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						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Tim Salimans, Ian J. Goodfellow, Wojciech Zaremba, Vicki Cheung, Alec Radford, and Xi Chen, Improved techniques for training gans, CoRR abs/1606.03498 (2016). 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Batch Normalization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batch normalization to accelerate convergence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Batch normalization accelerates convergence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hard to apply in adversarial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 statistics on </a:t>
            </a:r>
            <a:r>
              <a:rPr b="1" lang="en"/>
              <a:t>fixed batch</a:t>
            </a:r>
            <a:r>
              <a:rPr lang="en"/>
              <a:t> of real data and use to normalize other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5712150" y="3179150"/>
            <a:ext cx="36315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						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Tim Salimans, Ian J. Goodfellow, Wojciech Zaremba, Vicki Cheung, Alec Radford, and Xi Chen, Improved techniques for training gans, CoRR abs/1606.03498 (2016). </a:t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750" y="1586375"/>
            <a:ext cx="1898450" cy="2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175" y="1507813"/>
            <a:ext cx="13716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2560175" y="2994913"/>
            <a:ext cx="189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KL Divergence</a:t>
            </a:r>
            <a:endParaRPr sz="15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00" y="1586375"/>
            <a:ext cx="1898450" cy="2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300" y="1507813"/>
            <a:ext cx="16954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4948850" y="2879413"/>
            <a:ext cx="189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Jenson-Shanon 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Divergence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Case: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75" y="1611975"/>
            <a:ext cx="7556551" cy="1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KL-Divergence</a:t>
            </a:r>
            <a:r>
              <a:rPr lang="en"/>
              <a:t>: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θ be the distance between the two peaks of the distribution.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</a:t>
            </a:r>
            <a:r>
              <a:rPr lang="en"/>
              <a:t> θ ≠ 0,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θ = 0, </a:t>
            </a:r>
            <a:endParaRPr/>
          </a:p>
          <a:p>
            <a:pPr indent="0" lvl="0" marL="127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A61702"/>
                </a:solidFill>
              </a:rPr>
              <a:t>Not differentiable w.r.t </a:t>
            </a:r>
            <a:r>
              <a:rPr lang="en" sz="2300">
                <a:solidFill>
                  <a:srgbClr val="A61702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endParaRPr sz="2300">
              <a:solidFill>
                <a:srgbClr val="A6170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25" y="3376125"/>
            <a:ext cx="5028876" cy="1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5306975" y="2653500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4">
            <a:alphaModFix/>
          </a:blip>
          <a:srcRect b="13088" l="0" r="0" t="13088"/>
          <a:stretch/>
        </p:blipFill>
        <p:spPr>
          <a:xfrm>
            <a:off x="1226800" y="2251075"/>
            <a:ext cx="3219450" cy="1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Jenson-Shanon</a:t>
            </a:r>
            <a:r>
              <a:rPr lang="en"/>
              <a:t>-Divergence: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θ be the distance between the two peaks of the distribution.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θ ≠ 0,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θ = 0, </a:t>
            </a:r>
            <a:endParaRPr/>
          </a:p>
          <a:p>
            <a:pPr indent="0" lvl="0" marL="127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61702"/>
                </a:solidFill>
              </a:rPr>
              <a:t>Constant to</a:t>
            </a:r>
            <a:r>
              <a:rPr lang="en" sz="2300">
                <a:solidFill>
                  <a:srgbClr val="A61702"/>
                </a:solidFill>
              </a:rPr>
              <a:t> </a:t>
            </a:r>
            <a:r>
              <a:rPr lang="en" sz="2300">
                <a:solidFill>
                  <a:srgbClr val="A61702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endParaRPr sz="2300">
              <a:solidFill>
                <a:srgbClr val="A6170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900" y="3485775"/>
            <a:ext cx="5028876" cy="1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5306975" y="2653500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5675"/>
            <a:ext cx="4117875" cy="10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00" y="2304213"/>
            <a:ext cx="45339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Wasserstein Distance: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cost of turning one pile of dirt into another pile of dirt, when both distributions are treated as pile of dirt.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535353"/>
                </a:solidFill>
              </a:rPr>
              <a:t>The total </a:t>
            </a:r>
            <a:r>
              <a:rPr lang="en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Σ </a:t>
            </a:r>
            <a:r>
              <a:rPr lang="en">
                <a:solidFill>
                  <a:srgbClr val="535353"/>
                </a:solidFill>
              </a:rPr>
              <a:t>mass × mean distance required to transform one distribution to another</a:t>
            </a:r>
            <a:endParaRPr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25" y="2718400"/>
            <a:ext cx="2630425" cy="18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4011675" y="3267850"/>
            <a:ext cx="4590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35353"/>
                </a:solidFill>
              </a:rPr>
              <a:t>Red points, Blue points represent two different distributions.</a:t>
            </a:r>
            <a:endParaRPr sz="13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175" y="663599"/>
            <a:ext cx="3488974" cy="3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Distance</a:t>
            </a:r>
            <a:r>
              <a:rPr lang="en"/>
              <a:t>: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θ be the distance between the two peaks of the distribution.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616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35353"/>
                </a:solidFill>
              </a:rPr>
              <a:t>W(P,Q) = | </a:t>
            </a:r>
            <a:r>
              <a:rPr lang="en" sz="2100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θ </a:t>
            </a:r>
            <a:r>
              <a:rPr lang="en" sz="2100">
                <a:solidFill>
                  <a:srgbClr val="535353"/>
                </a:solidFill>
              </a:rPr>
              <a:t>|</a:t>
            </a:r>
            <a:endParaRPr sz="21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127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61702"/>
                </a:solidFill>
              </a:rPr>
              <a:t>Differentialble</a:t>
            </a:r>
            <a:r>
              <a:rPr lang="en" sz="2300">
                <a:solidFill>
                  <a:srgbClr val="A61702"/>
                </a:solidFill>
              </a:rPr>
              <a:t> w.r.t </a:t>
            </a:r>
            <a:r>
              <a:rPr lang="en" sz="2300">
                <a:solidFill>
                  <a:srgbClr val="A61702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endParaRPr sz="2300">
              <a:solidFill>
                <a:srgbClr val="A6170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900" y="3485775"/>
            <a:ext cx="5028876" cy="1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306975" y="2653500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3086100" rtl="0" algn="l">
              <a:lnSpc>
                <a:spcPct val="174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35353"/>
                </a:solidFill>
              </a:rPr>
              <a:t>D should be a 1-Lipschitz function:</a:t>
            </a:r>
            <a:endParaRPr sz="1600">
              <a:solidFill>
                <a:srgbClr val="535353"/>
              </a:solidFill>
            </a:endParaRPr>
          </a:p>
          <a:p>
            <a:pPr indent="0" lvl="0" marL="127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35353"/>
                </a:solidFill>
              </a:rPr>
              <a:t>  	A function is K-Lipschitz if its gradients are at most K everywhere.</a:t>
            </a:r>
            <a:endParaRPr sz="1600">
              <a:solidFill>
                <a:srgbClr val="535353"/>
              </a:solidFill>
            </a:endParaRPr>
          </a:p>
          <a:p>
            <a:pPr indent="0" lvl="0" marL="127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35353"/>
                </a:solidFill>
              </a:rPr>
              <a:t>	→ W(Pr, Pg) is continuous everywhere, and differentiable almost everywhere</a:t>
            </a:r>
            <a:endParaRPr sz="1600">
              <a:solidFill>
                <a:srgbClr val="535353"/>
              </a:solidFill>
            </a:endParaRPr>
          </a:p>
          <a:p>
            <a:pPr indent="0" lvl="0" marL="0" marR="3086100" rtl="0" algn="l">
              <a:lnSpc>
                <a:spcPct val="174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35353"/>
                </a:solidFill>
              </a:rPr>
              <a:t> </a:t>
            </a:r>
            <a:endParaRPr sz="1600">
              <a:solidFill>
                <a:srgbClr val="535353"/>
              </a:solidFill>
            </a:endParaRPr>
          </a:p>
          <a:p>
            <a:pPr indent="0" lvl="0" marL="127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35353"/>
                </a:solidFill>
              </a:rPr>
              <a:t>  	Restrict weights between [-c, c]</a:t>
            </a:r>
            <a:endParaRPr sz="16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75" y="1433900"/>
            <a:ext cx="4166050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311700" y="3231975"/>
            <a:ext cx="277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Weight Clipping</a:t>
            </a:r>
            <a:endParaRPr sz="110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300" y="554312"/>
            <a:ext cx="3488974" cy="35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41"/>
          <p:cNvCxnSpPr/>
          <p:nvPr/>
        </p:nvCxnSpPr>
        <p:spPr>
          <a:xfrm flipH="1">
            <a:off x="5181150" y="943175"/>
            <a:ext cx="8175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000" y="941375"/>
            <a:ext cx="5671507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/>
        </p:nvSpPr>
        <p:spPr>
          <a:xfrm>
            <a:off x="6388500" y="729400"/>
            <a:ext cx="641400" cy="21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6200" y="2127050"/>
            <a:ext cx="2772300" cy="49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675" y="3180275"/>
            <a:ext cx="2205649" cy="187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125" y="3231974"/>
            <a:ext cx="2483181" cy="18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/>
        </p:nvSpPr>
        <p:spPr>
          <a:xfrm>
            <a:off x="182475" y="4306375"/>
            <a:ext cx="337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Arjovsky, Martin, Soumith Chintala, and Léon Bottou. “Wasserstein generative adversarial networks.” International conference on machine learning. PMLR, 2017.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Discriminative models learn the conditional probability P(Y | 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models understand the joint probability P(X, Y) = P(X | Y) . P(Y)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GANs model P(X), the distribution of training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sufficiently trained, GANs can generate new data from P(X)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networks are used to generate samples from an unlabeled distribution P(X) given samples X</a:t>
            </a:r>
            <a:r>
              <a:rPr baseline="-25000" lang="en"/>
              <a:t>1</a:t>
            </a:r>
            <a:r>
              <a:rPr lang="en"/>
              <a:t>, . . . , X</a:t>
            </a:r>
            <a:r>
              <a:rPr baseline="-25000" lang="en"/>
              <a:t>n</a:t>
            </a:r>
            <a:r>
              <a:rPr lang="en"/>
              <a:t>. For 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images given sample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music given sample music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realistic text given sample corpus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Penalty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35353"/>
                </a:solidFill>
              </a:rPr>
              <a:t>Gradient penalty introduces a softer constraint on gradients</a:t>
            </a:r>
            <a:endParaRPr sz="2300">
              <a:solidFill>
                <a:srgbClr val="535353"/>
              </a:solidFill>
            </a:endParaRPr>
          </a:p>
          <a:p>
            <a:pPr indent="0" lvl="0" marL="12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535353"/>
              </a:solidFill>
            </a:endParaRPr>
          </a:p>
          <a:p>
            <a:pPr indent="-374650" lvl="0" marL="457200" rtl="0" algn="l"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ts val="2300"/>
              <a:buChar char="-"/>
            </a:pPr>
            <a:r>
              <a:rPr lang="en" sz="2300">
                <a:solidFill>
                  <a:srgbClr val="535353"/>
                </a:solidFill>
              </a:rPr>
              <a:t>more stable training </a:t>
            </a:r>
            <a:endParaRPr sz="2300">
              <a:solidFill>
                <a:srgbClr val="53535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300"/>
              <a:buChar char="-"/>
            </a:pPr>
            <a:r>
              <a:rPr lang="en" sz="2300">
                <a:solidFill>
                  <a:srgbClr val="535353"/>
                </a:solidFill>
              </a:rPr>
              <a:t>requires very little hyper-parameter tuning</a:t>
            </a:r>
            <a:endParaRPr sz="23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125" y="1293325"/>
            <a:ext cx="6582599" cy="8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4">
            <a:alphaModFix/>
          </a:blip>
          <a:srcRect b="0" l="49581" r="0" t="0"/>
          <a:stretch/>
        </p:blipFill>
        <p:spPr>
          <a:xfrm>
            <a:off x="6422930" y="2802700"/>
            <a:ext cx="2277851" cy="18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51700" y="4568875"/>
            <a:ext cx="346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Gulrajani, Ishaan, et al. “Improved training of wasserstein gans.” arXiv preprint arXiv:1704.00028 (2017).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38" y="751887"/>
            <a:ext cx="4726708" cy="24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>
            <p:ph type="title"/>
          </p:nvPr>
        </p:nvSpPr>
        <p:spPr>
          <a:xfrm>
            <a:off x="487050" y="23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		JSD					KL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1124325" y="3190600"/>
            <a:ext cx="2481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Loss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sz="1800">
                <a:solidFill>
                  <a:schemeClr val="dk2"/>
                </a:solidFill>
              </a:rPr>
              <a:t>θ ≠ 0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3331350" y="3190600"/>
            <a:ext cx="2481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Differentiable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(</a:t>
            </a:r>
            <a:r>
              <a:rPr lang="en" sz="1800">
                <a:solidFill>
                  <a:schemeClr val="dk2"/>
                </a:solidFill>
              </a:rPr>
              <a:t>θ ≠ 0</a:t>
            </a:r>
            <a:r>
              <a:rPr lang="en"/>
              <a:t>)</a:t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5926450" y="3190600"/>
            <a:ext cx="248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Differentiable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symmetric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Architectures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51" y="1124325"/>
            <a:ext cx="6137101" cy="37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" y="2102745"/>
            <a:ext cx="9144000" cy="238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GANs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98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GAN Architecture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822" y="965575"/>
            <a:ext cx="5308349" cy="36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GAN Results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42" y="1152475"/>
            <a:ext cx="522453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LapGAN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88" y="1646324"/>
            <a:ext cx="7394424" cy="23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LapGAN Architecture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25" y="1308312"/>
            <a:ext cx="6549550" cy="31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BiGANs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75" y="1221198"/>
            <a:ext cx="6866850" cy="3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eep learning model developed by NVIDIA Research turns rough doodles into highly realistic scenes using generative adversarial networks (GANs). Dubbed GauGAN, the tool is like a smart paintbrush, converting segmentation maps into lifelike images. Read more at https://nvda.ws/2O6MHN2&#10;&#10;#NVResearch #GTC19" id="71" name="Google Shape;71;p16" title="GauGAN: Changing Sketches into Photorealistic Masterpiec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688" y="179013"/>
            <a:ext cx="6380626" cy="47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BiGAN Architecture</a:t>
            </a:r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25" y="1017727"/>
            <a:ext cx="6859151" cy="36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BiGAN Architecture</a:t>
            </a:r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175" y="1317728"/>
            <a:ext cx="6731638" cy="32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1401924"/>
            <a:ext cx="7992476" cy="29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Results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072" y="1058400"/>
            <a:ext cx="4355849" cy="36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Architecture</a:t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017725"/>
            <a:ext cx="764194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Results</a:t>
            </a:r>
            <a:endParaRPr/>
          </a:p>
        </p:txBody>
      </p:sp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00" y="1226637"/>
            <a:ext cx="3835174" cy="3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Results</a:t>
            </a:r>
            <a:endParaRPr/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192" y="1217350"/>
            <a:ext cx="3757626" cy="32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Lesson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3740"/>
            <a:ext cx="9144001" cy="263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 Results</a:t>
            </a:r>
            <a:endParaRPr/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5" y="1170125"/>
            <a:ext cx="3050100" cy="251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75" y="1170125"/>
            <a:ext cx="3826725" cy="2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 Results</a:t>
            </a:r>
            <a:endParaRPr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063" y="1017725"/>
            <a:ext cx="46358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Framework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138" y="1323787"/>
            <a:ext cx="5737726" cy="24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98300" y="4125750"/>
            <a:ext cx="81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https://www.freecodecamp.org/news/an-intuitive-introduction-to-generative-adversarial-networks-gans-7a2264a81394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with CycleGAN</a:t>
            </a:r>
            <a:endParaRPr/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75" y="1017723"/>
            <a:ext cx="6241249" cy="36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 vs CycleGAN</a:t>
            </a:r>
            <a:endParaRPr/>
          </a:p>
        </p:txBody>
      </p:sp>
      <p:sp>
        <p:nvSpPr>
          <p:cNvPr id="411" name="Google Shape;41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Style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a </a:t>
            </a:r>
            <a:r>
              <a:rPr i="1" lang="en"/>
              <a:t>content</a:t>
            </a:r>
            <a:r>
              <a:rPr lang="en"/>
              <a:t> and </a:t>
            </a:r>
            <a:r>
              <a:rPr i="1" lang="en"/>
              <a:t>style </a:t>
            </a:r>
            <a:r>
              <a:rPr lang="en"/>
              <a:t>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Specific &amp; small number of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https://reiinakano.com/arbitrary-image-stylization-tfjs/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CycleGAN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need 2 domains of images. No need for specific </a:t>
            </a:r>
            <a:r>
              <a:rPr i="1" lang="en"/>
              <a:t>content</a:t>
            </a:r>
            <a:r>
              <a:rPr lang="en"/>
              <a:t> or </a:t>
            </a:r>
            <a:r>
              <a:rPr i="1" lang="en"/>
              <a:t>style</a:t>
            </a:r>
            <a:r>
              <a:rPr lang="en"/>
              <a:t>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similar pictures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Specificity of images doesn’t really matter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[ADDITIONAL] Kaggle: CycleGAN for Monet Paintings</a:t>
            </a:r>
            <a:endParaRPr/>
          </a:p>
        </p:txBody>
      </p:sp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https://www.kaggle.com/code/dimitreoliveira/introduction-to-cyclegan-monet-paintings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263" y="1962072"/>
            <a:ext cx="6285475" cy="28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400" y="152400"/>
            <a:ext cx="39251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4004" r="2650" t="0"/>
          <a:stretch/>
        </p:blipFill>
        <p:spPr>
          <a:xfrm>
            <a:off x="705375" y="822650"/>
            <a:ext cx="4173301" cy="23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idx="4294967295" type="title"/>
          </p:nvPr>
        </p:nvSpPr>
        <p:spPr>
          <a:xfrm>
            <a:off x="623400" y="180425"/>
            <a:ext cx="79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4004" r="2650" t="0"/>
          <a:stretch/>
        </p:blipFill>
        <p:spPr>
          <a:xfrm>
            <a:off x="705375" y="822650"/>
            <a:ext cx="2839574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874" y="822638"/>
            <a:ext cx="351090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4294967295" type="title"/>
          </p:nvPr>
        </p:nvSpPr>
        <p:spPr>
          <a:xfrm>
            <a:off x="623400" y="180425"/>
            <a:ext cx="79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4004" r="2650" t="0"/>
          <a:stretch/>
        </p:blipFill>
        <p:spPr>
          <a:xfrm>
            <a:off x="737650" y="944250"/>
            <a:ext cx="2839574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-679" l="-970" r="970" t="680"/>
          <a:stretch/>
        </p:blipFill>
        <p:spPr>
          <a:xfrm>
            <a:off x="4058749" y="944250"/>
            <a:ext cx="397381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idx="4294967295" type="title"/>
          </p:nvPr>
        </p:nvSpPr>
        <p:spPr>
          <a:xfrm>
            <a:off x="623400" y="180425"/>
            <a:ext cx="79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4004" r="2650" t="0"/>
          <a:stretch/>
        </p:blipFill>
        <p:spPr>
          <a:xfrm>
            <a:off x="692475" y="862825"/>
            <a:ext cx="2839574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850" y="135575"/>
            <a:ext cx="5016026" cy="4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idx="4294967295" type="title"/>
          </p:nvPr>
        </p:nvSpPr>
        <p:spPr>
          <a:xfrm>
            <a:off x="623400" y="180425"/>
            <a:ext cx="79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